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6" r:id="rId10"/>
    <p:sldId id="275" r:id="rId11"/>
    <p:sldId id="267" r:id="rId12"/>
    <p:sldId id="269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f_krasgau@mail.ru" TargetMode="External"/><Relationship Id="rId2" Type="http://schemas.openxmlformats.org/officeDocument/2006/relationships/hyperlink" Target="http://www.kgau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496944" cy="1470025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0070C0"/>
                </a:solidFill>
              </a:rPr>
              <a:t/>
            </a:r>
            <a:br>
              <a:rPr lang="ru-RU" sz="4800" b="1" i="1" dirty="0" smtClean="0">
                <a:solidFill>
                  <a:srgbClr val="0070C0"/>
                </a:solidFill>
              </a:rPr>
            </a:br>
            <a:r>
              <a:rPr lang="ru-RU" sz="4800" b="1" i="1" dirty="0" smtClean="0">
                <a:solidFill>
                  <a:srgbClr val="0070C0"/>
                </a:solidFill>
              </a:rPr>
              <a:t>Особенности </a:t>
            </a:r>
            <a:r>
              <a:rPr lang="ru-RU" sz="4800" b="1" i="1" dirty="0" smtClean="0">
                <a:solidFill>
                  <a:srgbClr val="0070C0"/>
                </a:solidFill>
              </a:rPr>
              <a:t>приема </a:t>
            </a:r>
            <a:r>
              <a:rPr lang="ru-RU" sz="4800" b="1" i="1" dirty="0" smtClean="0">
                <a:solidFill>
                  <a:srgbClr val="0070C0"/>
                </a:solidFill>
              </a:rPr>
              <a:t/>
            </a:r>
            <a:br>
              <a:rPr lang="ru-RU" sz="4800" b="1" i="1" dirty="0" smtClean="0">
                <a:solidFill>
                  <a:srgbClr val="0070C0"/>
                </a:solidFill>
              </a:rPr>
            </a:br>
            <a:r>
              <a:rPr lang="ru-RU" sz="4800" b="1" i="1" dirty="0" smtClean="0">
                <a:solidFill>
                  <a:srgbClr val="0070C0"/>
                </a:solidFill>
              </a:rPr>
              <a:t>на </a:t>
            </a:r>
            <a:r>
              <a:rPr lang="ru-RU" sz="4800" b="1" i="1" dirty="0" smtClean="0">
                <a:solidFill>
                  <a:srgbClr val="0070C0"/>
                </a:solidFill>
              </a:rPr>
              <a:t>целевое обучение </a:t>
            </a:r>
            <a:r>
              <a:rPr lang="ru-RU" sz="3600" b="1" i="1" dirty="0" smtClean="0">
                <a:solidFill>
                  <a:srgbClr val="0070C0"/>
                </a:solidFill>
              </a:rPr>
              <a:t/>
            </a:r>
            <a:br>
              <a:rPr lang="ru-RU" sz="3600" b="1" i="1" dirty="0" smtClean="0">
                <a:solidFill>
                  <a:srgbClr val="0070C0"/>
                </a:solidFill>
              </a:rPr>
            </a:br>
            <a:r>
              <a:rPr lang="ru-RU" sz="3600" b="1" i="1" dirty="0" smtClean="0">
                <a:solidFill>
                  <a:srgbClr val="0070C0"/>
                </a:solidFill>
              </a:rPr>
              <a:t>в </a:t>
            </a:r>
            <a:r>
              <a:rPr lang="ru-RU" sz="3600" b="1" i="1" dirty="0" err="1">
                <a:solidFill>
                  <a:srgbClr val="0070C0"/>
                </a:solidFill>
              </a:rPr>
              <a:t>А</a:t>
            </a:r>
            <a:r>
              <a:rPr lang="ru-RU" sz="3600" b="1" i="1" dirty="0" err="1" smtClean="0">
                <a:solidFill>
                  <a:srgbClr val="0070C0"/>
                </a:solidFill>
              </a:rPr>
              <a:t>чинский</a:t>
            </a:r>
            <a:r>
              <a:rPr lang="ru-RU" sz="3600" b="1" i="1" dirty="0" smtClean="0">
                <a:solidFill>
                  <a:srgbClr val="0070C0"/>
                </a:solidFill>
              </a:rPr>
              <a:t> филиал Красноярский </a:t>
            </a:r>
            <a:r>
              <a:rPr lang="ru-RU" sz="3600" b="1" i="1" dirty="0" smtClean="0">
                <a:solidFill>
                  <a:srgbClr val="0070C0"/>
                </a:solidFill>
              </a:rPr>
              <a:t>ГАУ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5214950"/>
            <a:ext cx="7858180" cy="995354"/>
          </a:xfrm>
        </p:spPr>
        <p:txBody>
          <a:bodyPr>
            <a:normAutofit/>
          </a:bodyPr>
          <a:lstStyle/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428604"/>
            <a:ext cx="7671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>
                <a:solidFill>
                  <a:srgbClr val="0070C0"/>
                </a:solidFill>
              </a:rPr>
              <a:t>Ачинский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</a:rPr>
              <a:t>филиал </a:t>
            </a:r>
            <a:r>
              <a:rPr lang="ru-RU" sz="3200" b="1" dirty="0" smtClean="0">
                <a:solidFill>
                  <a:srgbClr val="0070C0"/>
                </a:solidFill>
              </a:rPr>
              <a:t>ФГБОУ ВО 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Красноярский </a:t>
            </a:r>
            <a:r>
              <a:rPr lang="ru-RU" sz="3200" b="1" dirty="0" smtClean="0">
                <a:solidFill>
                  <a:srgbClr val="0070C0"/>
                </a:solidFill>
              </a:rPr>
              <a:t>государственный аграрный </a:t>
            </a:r>
            <a:r>
              <a:rPr lang="ru-RU" sz="3200" b="1" dirty="0" smtClean="0">
                <a:solidFill>
                  <a:srgbClr val="0070C0"/>
                </a:solidFill>
              </a:rPr>
              <a:t>университет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 descr="https://www.lotusite.ru/images/news/143-64eb656d45aabe32b66b8689fcace6a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786058"/>
            <a:ext cx="606433" cy="606433"/>
          </a:xfrm>
          <a:prstGeom prst="rect">
            <a:avLst/>
          </a:prstGeom>
          <a:noFill/>
        </p:spPr>
      </p:pic>
      <p:pic>
        <p:nvPicPr>
          <p:cNvPr id="8196" name="Picture 4" descr="https://www.lotusite.ru/images/news/143-64eb656d45aabe32b66b8689fcace6a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786058"/>
            <a:ext cx="606433" cy="60643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Как заключить договор организациям АПК, которые не могут выступать в качестве заказчика?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1472" y="164305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Заключение трехстороннего договора!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500306"/>
            <a:ext cx="2286016" cy="1071570"/>
          </a:xfrm>
          <a:prstGeom prst="rect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Заказчик</a:t>
            </a:r>
          </a:p>
          <a:p>
            <a:pPr algn="ctr"/>
            <a:r>
              <a:rPr lang="ru-RU" sz="1200" i="1" dirty="0" smtClean="0">
                <a:solidFill>
                  <a:schemeClr val="tx1"/>
                </a:solidFill>
              </a:rPr>
              <a:t>(</a:t>
            </a:r>
            <a:r>
              <a:rPr lang="ru-RU" sz="1400" i="1" dirty="0" smtClean="0">
                <a:solidFill>
                  <a:schemeClr val="tx1"/>
                </a:solidFill>
              </a:rPr>
              <a:t>администрация муниципального образования)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2500306"/>
            <a:ext cx="2286016" cy="1071570"/>
          </a:xfrm>
          <a:prstGeom prst="rect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Гражданин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(администрация муниципального образования)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15074" y="2500306"/>
            <a:ext cx="2286016" cy="1071570"/>
          </a:xfrm>
          <a:prstGeom prst="rect">
            <a:avLst/>
          </a:pr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Работодатель</a:t>
            </a:r>
          </a:p>
          <a:p>
            <a:pPr algn="ctr"/>
            <a:r>
              <a:rPr lang="ru-RU" sz="1400" i="1" dirty="0" smtClean="0">
                <a:solidFill>
                  <a:schemeClr val="tx1"/>
                </a:solidFill>
              </a:rPr>
              <a:t>(предприятие АПК)</a:t>
            </a:r>
            <a:endParaRPr lang="ru-RU" sz="1400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advokat-barkalova.ru/wp-content/uploads/2020/01/Medi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891015"/>
            <a:ext cx="1285884" cy="96698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500034" y="3643314"/>
            <a:ext cx="22145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Обязательства:</a:t>
            </a:r>
          </a:p>
          <a:p>
            <a:pPr>
              <a:buAutoNum type="arabicPeriod"/>
            </a:pPr>
            <a:r>
              <a:rPr lang="ru-RU" sz="1400" i="1" dirty="0" smtClean="0"/>
              <a:t>Организация предоставления мер поддержки по согласованию с работодателем</a:t>
            </a:r>
          </a:p>
          <a:p>
            <a:r>
              <a:rPr lang="ru-RU" sz="1400" i="1" dirty="0" smtClean="0"/>
              <a:t>2. Гарантии по трудоустройству гражданина к работодателю</a:t>
            </a:r>
            <a:endParaRPr lang="ru-RU" sz="16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357554" y="3714752"/>
            <a:ext cx="22145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Обязательства:</a:t>
            </a:r>
          </a:p>
          <a:p>
            <a:pPr>
              <a:buAutoNum type="arabicPeriod"/>
            </a:pPr>
            <a:r>
              <a:rPr lang="ru-RU" sz="1400" i="1" dirty="0" smtClean="0"/>
              <a:t> Освоение образовательной программы</a:t>
            </a:r>
          </a:p>
          <a:p>
            <a:r>
              <a:rPr lang="ru-RU" sz="1400" i="1" dirty="0" smtClean="0"/>
              <a:t>2. Трудоустройство к работодателю на срок не менее 3 трех лет</a:t>
            </a:r>
            <a:endParaRPr lang="ru-RU" sz="16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6215074" y="3714752"/>
            <a:ext cx="22145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Обязательства:</a:t>
            </a:r>
          </a:p>
          <a:p>
            <a:pPr>
              <a:buAutoNum type="arabicPeriod"/>
            </a:pPr>
            <a:r>
              <a:rPr lang="ru-RU" sz="1400" i="1" dirty="0" smtClean="0"/>
              <a:t> Предоставление мер поддержки</a:t>
            </a:r>
          </a:p>
          <a:p>
            <a:r>
              <a:rPr lang="ru-RU" sz="1400" i="1" dirty="0" smtClean="0"/>
              <a:t>2. Трудоустройство гражданина на срок не менее 3 трех лет</a:t>
            </a:r>
            <a:endParaRPr lang="ru-RU" sz="16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pPr marL="1162050"/>
            <a:r>
              <a:rPr lang="ru-RU" b="1" dirty="0" smtClean="0">
                <a:solidFill>
                  <a:srgbClr val="0070C0"/>
                </a:solidFill>
              </a:rPr>
              <a:t>Особенности заключения договора о целевом обучении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Поступление осуществляется на направления подготовки, утвержденные Правительством РФ на бюджетные места в рамках которых предусмотрено выделение мест по целевой квоте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Договор заключается в соответствии с типовой формой, утвержденной Постановлением Правительства РФ от 13.10.2020 № 1076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В договоре должны быть соблюдены существенные условия договора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В договоре должно быть указано, что гражданин вправе поступать на места в рамках целевой квоты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Договор не может быть расторгнут по соглашению сторон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Небольшое количество оснований для освобождения от исполнения обязательств</a:t>
            </a:r>
          </a:p>
          <a:p>
            <a:pPr>
              <a:buClr>
                <a:srgbClr val="0070C0"/>
              </a:buClr>
              <a:buFont typeface="Wingdings" pitchFamily="2" charset="2"/>
              <a:buChar char="q"/>
            </a:pPr>
            <a:r>
              <a:rPr lang="ru-RU" sz="3800" dirty="0" smtClean="0"/>
              <a:t>Трудоустройство возможно только в субъекты федерации, под которые выделена целевая квота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510" name="Picture 6" descr="https://pbs.twimg.com/media/EBLg7tuXYAERhy1.jpg: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42910" y="571480"/>
            <a:ext cx="1000132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Направления подготовки, на которые выделены места в рамках целевой квоты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48625"/>
              </p:ext>
            </p:extLst>
          </p:nvPr>
        </p:nvGraphicFramePr>
        <p:xfrm>
          <a:off x="357158" y="1397000"/>
          <a:ext cx="8643998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6346"/>
                <a:gridCol w="38576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Бакалавриат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специалитет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Магистратура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 smtClean="0"/>
                        <a:t>35.03.06 </a:t>
                      </a:r>
                      <a:r>
                        <a:rPr lang="ru-RU" sz="1600" b="1" dirty="0" err="1" smtClean="0"/>
                        <a:t>Агроинженерия</a:t>
                      </a:r>
                      <a:endParaRPr lang="ru-RU" sz="1600" b="1" dirty="0" smtClean="0"/>
                    </a:p>
                    <a:p>
                      <a:pPr fontAlgn="t"/>
                      <a:r>
                        <a:rPr lang="ru-RU" sz="1600" b="1" baseline="0" dirty="0" smtClean="0"/>
                        <a:t>(ПРОФИЛЬ: Электрооборудование и </a:t>
                      </a:r>
                      <a:r>
                        <a:rPr lang="ru-RU" sz="1600" b="1" baseline="0" dirty="0" err="1" smtClean="0"/>
                        <a:t>электротехнологии</a:t>
                      </a:r>
                      <a:r>
                        <a:rPr lang="ru-RU" sz="1600" b="1" baseline="0" dirty="0" smtClean="0"/>
                        <a:t>, Технические системы в агробизнесе)</a:t>
                      </a:r>
                    </a:p>
                    <a:p>
                      <a:pPr fontAlgn="t"/>
                      <a:endParaRPr lang="ru-RU" sz="1600" b="1" baseline="0" dirty="0" smtClean="0"/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/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21.03.02 Землеустройство и кадастры</a:t>
                      </a:r>
                    </a:p>
                    <a:p>
                      <a:pPr fontAlgn="t"/>
                      <a:endParaRPr lang="ru-RU" sz="1600" dirty="0" smtClean="0"/>
                    </a:p>
                    <a:p>
                      <a:pPr fontAlgn="t"/>
                      <a:endParaRPr lang="ru-RU" sz="1600" dirty="0" smtClean="0"/>
                    </a:p>
                    <a:p>
                      <a:pPr fontAlgn="t"/>
                      <a:endParaRPr lang="ru-RU" sz="1600" dirty="0" smtClean="0"/>
                    </a:p>
                    <a:p>
                      <a:pPr fontAlgn="t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 smtClean="0"/>
                        <a:t>35.04.03 </a:t>
                      </a:r>
                      <a:r>
                        <a:rPr lang="ru-RU" sz="1600" b="1" dirty="0" err="1" smtClean="0"/>
                        <a:t>Агроинженерия</a:t>
                      </a:r>
                      <a:r>
                        <a:rPr lang="ru-RU" sz="1600" b="1" dirty="0" smtClean="0"/>
                        <a:t> </a:t>
                      </a:r>
                    </a:p>
                    <a:p>
                      <a:pPr fontAlgn="t"/>
                      <a:endParaRPr lang="ru-RU" sz="1600" b="1" dirty="0" smtClean="0"/>
                    </a:p>
                    <a:p>
                      <a:pPr fontAlgn="t"/>
                      <a:endParaRPr lang="ru-RU" sz="1600" b="1" dirty="0" smtClean="0"/>
                    </a:p>
                    <a:p>
                      <a:pPr fontAlgn="t"/>
                      <a:endParaRPr lang="ru-RU" sz="1600" b="1" dirty="0" smtClean="0"/>
                    </a:p>
                    <a:p>
                      <a:pPr fontAlgn="t"/>
                      <a:endParaRPr lang="ru-RU" sz="1600" b="1" dirty="0" smtClean="0"/>
                    </a:p>
                    <a:p>
                      <a:pPr fontAlgn="t"/>
                      <a:endParaRPr lang="ru-RU" sz="1600" b="1" dirty="0" smtClean="0"/>
                    </a:p>
                    <a:p>
                      <a:pPr fontAlgn="t"/>
                      <a:r>
                        <a:rPr lang="ru-RU" sz="1600" b="1" dirty="0" smtClean="0"/>
                        <a:t>21.04.02 </a:t>
                      </a:r>
                      <a:r>
                        <a:rPr lang="ru-RU" sz="1600" b="1" dirty="0" smtClean="0"/>
                        <a:t>Землеустройство и кадастры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Алгоритм поступления на места по целевой квоте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5572140"/>
            <a:ext cx="7858180" cy="5715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Заключение договора о целевом обучении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4929198"/>
            <a:ext cx="7143800" cy="5715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Подача документов на поступление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4286256"/>
            <a:ext cx="6429420" cy="5715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Конкурс на места в рамках целевой квоты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3643314"/>
            <a:ext cx="5643602" cy="5715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Зачисление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500034" y="3357562"/>
            <a:ext cx="2643206" cy="2357454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602" name="Picture 2" descr="http://sc0003.egindykol.aqmoedu.kz/cache/index/156131/i-1024x7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571612"/>
            <a:ext cx="2409172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Особенности приема документов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dirty="0" smtClean="0"/>
              <a:t>Договор о целевом обучении заключается до момента подачи документов на поступление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dirty="0" smtClean="0"/>
              <a:t>Прием документов осуществляется при помощи любых доступных способов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dirty="0" smtClean="0"/>
              <a:t>Абитуриент прикладывает договор к заявлению 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ru-RU" dirty="0" smtClean="0"/>
              <a:t>Целевой договор не освобождает от участия в конкурсе и от сдачи вступительных испытаний (в том числе) в форме ЕГЭ, предусмотренных Правилами приема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Контактная информация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1076325" indent="0">
              <a:spcBef>
                <a:spcPts val="0"/>
              </a:spcBef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г.Ачинск</a:t>
            </a:r>
            <a:r>
              <a:rPr lang="ru-RU" b="1" dirty="0" smtClean="0">
                <a:solidFill>
                  <a:srgbClr val="0070C0"/>
                </a:solidFill>
              </a:rPr>
              <a:t>, </a:t>
            </a:r>
            <a:r>
              <a:rPr lang="ru-RU" b="1" dirty="0" smtClean="0">
                <a:solidFill>
                  <a:srgbClr val="0070C0"/>
                </a:solidFill>
              </a:rPr>
              <a:t>ул. </a:t>
            </a:r>
            <a:r>
              <a:rPr lang="ru-RU" b="1" dirty="0" err="1" smtClean="0">
                <a:solidFill>
                  <a:srgbClr val="0070C0"/>
                </a:solidFill>
              </a:rPr>
              <a:t>Тарутинская</a:t>
            </a:r>
            <a:r>
              <a:rPr lang="ru-RU" b="1" dirty="0" smtClean="0">
                <a:solidFill>
                  <a:srgbClr val="0070C0"/>
                </a:solidFill>
              </a:rPr>
              <a:t>, 4д.,каб</a:t>
            </a:r>
            <a:r>
              <a:rPr lang="ru-RU" b="1" dirty="0" smtClean="0">
                <a:solidFill>
                  <a:srgbClr val="0070C0"/>
                </a:solidFill>
              </a:rPr>
              <a:t>. </a:t>
            </a:r>
            <a:r>
              <a:rPr lang="ru-RU" b="1" dirty="0">
                <a:solidFill>
                  <a:srgbClr val="0070C0"/>
                </a:solidFill>
              </a:rPr>
              <a:t>1</a:t>
            </a:r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ru-RU" sz="1600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70C0"/>
                </a:solidFill>
              </a:rPr>
              <a:t>(39151) 7-63-51</a:t>
            </a:r>
            <a:endParaRPr lang="ru-RU" sz="1500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ru-RU" b="1" dirty="0">
              <a:solidFill>
                <a:srgbClr val="0070C0"/>
              </a:solidFill>
              <a:hlinkClick r:id="rId2"/>
            </a:endParaRPr>
          </a:p>
          <a:p>
            <a:pPr marL="1076325" indent="0">
              <a:spcBef>
                <a:spcPts val="0"/>
              </a:spcBef>
              <a:buNone/>
            </a:pPr>
            <a:r>
              <a:rPr lang="ru-RU" sz="2800" b="1" u="sng" dirty="0" smtClean="0">
                <a:solidFill>
                  <a:srgbClr val="0070C0"/>
                </a:solidFill>
              </a:rPr>
              <a:t>САЙТ</a:t>
            </a:r>
            <a:r>
              <a:rPr lang="ru-RU" b="1" u="sng" dirty="0" smtClean="0">
                <a:solidFill>
                  <a:srgbClr val="0070C0"/>
                </a:solidFill>
              </a:rPr>
              <a:t>:</a:t>
            </a:r>
            <a:r>
              <a:rPr lang="en-US" b="1" u="sng" dirty="0" smtClean="0">
                <a:solidFill>
                  <a:srgbClr val="0070C0"/>
                </a:solidFill>
              </a:rPr>
              <a:t> afkras.ru</a:t>
            </a:r>
            <a:endParaRPr lang="en-US" b="1" u="sng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en-US" sz="1500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  <a:hlinkClick r:id="rId3"/>
              </a:rPr>
              <a:t>a</a:t>
            </a:r>
            <a:r>
              <a:rPr lang="en-US" b="1" dirty="0" smtClean="0">
                <a:solidFill>
                  <a:srgbClr val="0070C0"/>
                </a:solidFill>
                <a:hlinkClick r:id="rId3"/>
              </a:rPr>
              <a:t>f_krasgau</a:t>
            </a:r>
            <a:r>
              <a:rPr lang="en-US" b="1" dirty="0" smtClean="0">
                <a:solidFill>
                  <a:srgbClr val="0070C0"/>
                </a:solidFill>
                <a:hlinkClick r:id="rId3"/>
              </a:rPr>
              <a:t>@mail.ru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en-US" sz="1500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en-US" sz="1500" b="1" dirty="0" smtClean="0">
              <a:solidFill>
                <a:srgbClr val="0070C0"/>
              </a:solidFill>
            </a:endParaRPr>
          </a:p>
          <a:p>
            <a:pPr marL="1076325" indent="0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8" name="Picture 16" descr="http://kahorproduct.ru/image/catalog/icon9.png"/>
          <p:cNvPicPr>
            <a:picLocks noChangeAspect="1" noChangeArrowheads="1"/>
          </p:cNvPicPr>
          <p:nvPr/>
        </p:nvPicPr>
        <p:blipFill>
          <a:blip r:embed="rId4"/>
          <a:srcRect l="42131" t="52083" r="42708" b="31250"/>
          <a:stretch>
            <a:fillRect/>
          </a:stretch>
        </p:blipFill>
        <p:spPr bwMode="auto">
          <a:xfrm>
            <a:off x="867298" y="1614110"/>
            <a:ext cx="519851" cy="571504"/>
          </a:xfrm>
          <a:prstGeom prst="rect">
            <a:avLst/>
          </a:prstGeom>
          <a:noFill/>
        </p:spPr>
      </p:pic>
      <p:pic>
        <p:nvPicPr>
          <p:cNvPr id="9" name="Picture 18" descr="http://kahorproduct.ru/image/catalog/icon9.png"/>
          <p:cNvPicPr>
            <a:picLocks noChangeAspect="1" noChangeArrowheads="1"/>
          </p:cNvPicPr>
          <p:nvPr/>
        </p:nvPicPr>
        <p:blipFill>
          <a:blip r:embed="rId4"/>
          <a:srcRect l="42131" t="10417" r="42708" b="73958"/>
          <a:stretch>
            <a:fillRect/>
          </a:stretch>
        </p:blipFill>
        <p:spPr bwMode="auto">
          <a:xfrm>
            <a:off x="844698" y="2987536"/>
            <a:ext cx="523940" cy="540000"/>
          </a:xfrm>
          <a:prstGeom prst="rect">
            <a:avLst/>
          </a:prstGeom>
          <a:noFill/>
        </p:spPr>
      </p:pic>
      <p:pic>
        <p:nvPicPr>
          <p:cNvPr id="10" name="Picture 22" descr="http://kahorproduct.ru/image/catalog/icon9.png"/>
          <p:cNvPicPr>
            <a:picLocks noChangeAspect="1" noChangeArrowheads="1"/>
          </p:cNvPicPr>
          <p:nvPr/>
        </p:nvPicPr>
        <p:blipFill>
          <a:blip r:embed="rId4"/>
          <a:srcRect l="68751" t="72917" r="15624" b="10416"/>
          <a:stretch>
            <a:fillRect/>
          </a:stretch>
        </p:blipFill>
        <p:spPr bwMode="auto">
          <a:xfrm>
            <a:off x="836668" y="3800959"/>
            <a:ext cx="540000" cy="576000"/>
          </a:xfrm>
          <a:prstGeom prst="rect">
            <a:avLst/>
          </a:prstGeom>
          <a:noFill/>
        </p:spPr>
      </p:pic>
      <p:pic>
        <p:nvPicPr>
          <p:cNvPr id="11" name="Picture 24" descr="http://kahorproduct.ru/image/catalog/icon9.png"/>
          <p:cNvPicPr>
            <a:picLocks noChangeAspect="1" noChangeArrowheads="1"/>
          </p:cNvPicPr>
          <p:nvPr/>
        </p:nvPicPr>
        <p:blipFill>
          <a:blip r:embed="rId4"/>
          <a:srcRect l="41667" t="31250" r="42708" b="53125"/>
          <a:stretch>
            <a:fillRect/>
          </a:stretch>
        </p:blipFill>
        <p:spPr bwMode="auto">
          <a:xfrm>
            <a:off x="817258" y="4534349"/>
            <a:ext cx="540000" cy="5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Нормативно-правовая база целевого обучения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b="1" dirty="0" smtClean="0"/>
              <a:t>Ст. 56, 71.1 федерального закона № 273-ФЗ «Об образовании в Российской Федерации» (в ред. от 25.12.2018 г.)</a:t>
            </a:r>
          </a:p>
          <a:p>
            <a:pPr>
              <a:buFont typeface="Wingdings" pitchFamily="2" charset="2"/>
              <a:buChar char="ü"/>
            </a:pPr>
            <a:r>
              <a:rPr lang="ru-RU" sz="1600" b="1" dirty="0" smtClean="0"/>
              <a:t>Постановление Правительства Российской Федерации от 13.10.2020 № 1681 «О целевом обучении по образовательным программам среднего профессионального и высшего образования»</a:t>
            </a:r>
          </a:p>
          <a:p>
            <a:pPr>
              <a:buFont typeface="Wingdings" pitchFamily="2" charset="2"/>
              <a:buChar char="ü"/>
            </a:pPr>
            <a:r>
              <a:rPr lang="ru-RU" sz="1600" b="1" dirty="0" smtClean="0"/>
              <a:t>Приказ Министерства науки и высшего образования Российской Федерации от 21 августа 2020 г. № 1076 «Об утверждении порядка приема на обучение по образовательным программам высшего образования –  программам </a:t>
            </a:r>
            <a:r>
              <a:rPr lang="ru-RU" sz="1600" b="1" dirty="0" err="1" smtClean="0"/>
              <a:t>бакалавриата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программам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специалитета</a:t>
            </a:r>
            <a:r>
              <a:rPr lang="ru-RU" sz="1600" b="1" dirty="0" smtClean="0"/>
              <a:t> , </a:t>
            </a:r>
            <a:r>
              <a:rPr lang="ru-RU" sz="1600" b="1" dirty="0" err="1" smtClean="0"/>
              <a:t>программам</a:t>
            </a:r>
            <a:r>
              <a:rPr lang="ru-RU" sz="1600" b="1" dirty="0" smtClean="0"/>
              <a:t> магистратуры»</a:t>
            </a:r>
          </a:p>
          <a:p>
            <a:pPr>
              <a:buFont typeface="Wingdings" pitchFamily="2" charset="2"/>
              <a:buChar char="ü"/>
            </a:pPr>
            <a:r>
              <a:rPr lang="ru-RU" sz="1600" b="1" dirty="0" smtClean="0"/>
              <a:t>Приказ </a:t>
            </a:r>
            <a:r>
              <a:rPr lang="ru-RU" sz="1600" b="1" dirty="0"/>
              <a:t>Министерства науки и высшего образования Российской Федерации от 06.08.2021 № 721 </a:t>
            </a:r>
            <a:r>
              <a:rPr lang="ru-RU" sz="1600" b="1" dirty="0" smtClean="0"/>
              <a:t>«Об </a:t>
            </a:r>
            <a:r>
              <a:rPr lang="ru-RU" sz="1600" b="1" dirty="0"/>
              <a:t>утверждении Порядка приема на обучение по образовательным программам высшего образования - программам подготовки научных и научно-педагогических кадров в </a:t>
            </a:r>
            <a:r>
              <a:rPr lang="ru-RU" sz="1600" b="1" dirty="0" smtClean="0"/>
              <a:t>аспирантуре»</a:t>
            </a:r>
          </a:p>
          <a:p>
            <a:pPr>
              <a:buFont typeface="Wingdings" pitchFamily="2" charset="2"/>
              <a:buChar char="ü"/>
            </a:pPr>
            <a:r>
              <a:rPr lang="ru-RU" sz="1600" b="1" dirty="0" smtClean="0"/>
              <a:t>Правила  приема на обучение по образовательным программам высшего образования</a:t>
            </a:r>
            <a:endParaRPr lang="ru-RU" sz="9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s://socialucilma.rkomi.ru/system/attachments/uploads/000/083/521/original/normbaza2.png"/>
          <p:cNvPicPr>
            <a:picLocks noChangeAspect="1" noChangeArrowheads="1"/>
          </p:cNvPicPr>
          <p:nvPr/>
        </p:nvPicPr>
        <p:blipFill>
          <a:blip r:embed="rId2"/>
          <a:srcRect r="71875"/>
          <a:stretch>
            <a:fillRect/>
          </a:stretch>
        </p:blipFill>
        <p:spPr bwMode="auto">
          <a:xfrm>
            <a:off x="3643306" y="5786437"/>
            <a:ext cx="1285884" cy="1071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s01.urokinachalki.ru/e/0016fe-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428736"/>
            <a:ext cx="857256" cy="8572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Что такое целевое обучение?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Целевое обучение</a:t>
            </a:r>
            <a:r>
              <a:rPr lang="ru-RU" dirty="0" smtClean="0"/>
              <a:t> – процесс целенаправленной подготовки будущего специалиста в интересах субъекта федерации, муниципального образования, конкретного предприятия (организации) с последующим трудоустройством на срок не менее трех лет.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static.norma.uz/images/131747_7c84b6fb3afcda535ca42ed3487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3"/>
            <a:ext cx="2786050" cy="18573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Варианты заключения договора о целевом обучении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1857364"/>
            <a:ext cx="6858048" cy="114300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Заключение договора при поступлении в рамках целевой квоты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286124"/>
            <a:ext cx="6786610" cy="114300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Заключение договора при поступлении вне рамок целевой квоты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4714884"/>
            <a:ext cx="6858048" cy="114300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Заключение договора на стадии обучения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himki.pizzahut.ru/franchising/images/tild3938-3563-4639-b432-393235643832__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934180" cy="1223966"/>
          </a:xfrm>
          <a:prstGeom prst="rect">
            <a:avLst/>
          </a:prstGeom>
          <a:noFill/>
        </p:spPr>
      </p:pic>
      <p:pic>
        <p:nvPicPr>
          <p:cNvPr id="10" name="Picture 2" descr="https://himki.pizzahut.ru/franchising/images/tild3938-3563-4639-b432-393235643832__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214686"/>
            <a:ext cx="934180" cy="1223966"/>
          </a:xfrm>
          <a:prstGeom prst="rect">
            <a:avLst/>
          </a:prstGeom>
          <a:noFill/>
        </p:spPr>
      </p:pic>
      <p:pic>
        <p:nvPicPr>
          <p:cNvPr id="11" name="Picture 2" descr="https://himki.pizzahut.ru/franchising/images/tild3938-3563-4639-b432-393235643832__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714884"/>
            <a:ext cx="934180" cy="1223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0070C0"/>
                </a:solidFill>
              </a:rPr>
              <a:t>Заключение договора при поступлении в рамках целевой квоты 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410" name="Picture 2" descr="https://jurist-penza.ru/wp-content/uploads/2013/12/%D0%9F%D1%80%D0%B8%D0%B7%D0%BD%D0%B0%D0%BD%D0%B8%D0%B5-%D0%B4%D0%BE%D0%B3%D0%BE%D0%B2%D0%BE%D1%80%D0%B0-%D0%BD%D0%B5%D0%B4%D0%B5%D0%B9%D1%81%D1%82%D0%B2%D0%B8%D1%82%D0%B5%D0%BB%D1%8C%D0%BD%D1%8B%D0%B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634569"/>
            <a:ext cx="2571768" cy="2223431"/>
          </a:xfrm>
          <a:prstGeom prst="rect">
            <a:avLst/>
          </a:prstGeom>
          <a:noFill/>
        </p:spPr>
      </p:pic>
      <p:pic>
        <p:nvPicPr>
          <p:cNvPr id="17412" name="Picture 4" descr="https://bestofcategoryreviews.com/wp-content/uploads/2015/12/Depositphotos_7266560_l-2015_edit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214290"/>
            <a:ext cx="2000264" cy="20072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Существенные условия договора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2000240"/>
            <a:ext cx="2714644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Заказчик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572008"/>
            <a:ext cx="2643206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Гражданин</a:t>
            </a:r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stCxn id="6" idx="3"/>
          </p:cNvCxnSpPr>
          <p:nvPr/>
        </p:nvCxnSpPr>
        <p:spPr>
          <a:xfrm>
            <a:off x="3071802" y="2500306"/>
            <a:ext cx="500066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000364" y="2500306"/>
            <a:ext cx="1143008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571868" y="1928802"/>
            <a:ext cx="50006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071934" y="1428736"/>
            <a:ext cx="4786346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организация предоставления или предоставление мер поддержки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071934" y="2643182"/>
            <a:ext cx="4786346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обязательство по трудоустройству гражданина</a:t>
            </a:r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571868" y="3071810"/>
            <a:ext cx="50006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071802" y="5072074"/>
            <a:ext cx="500066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3000364" y="5072074"/>
            <a:ext cx="1143008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571868" y="4500570"/>
            <a:ext cx="50006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571868" y="5643578"/>
            <a:ext cx="500066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071934" y="4000504"/>
            <a:ext cx="4786346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освоение образовательной программы, указанной в договоре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071934" y="5214950"/>
            <a:ext cx="4786346" cy="10001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обязательство трудоустройства на срок не менее 3-х лет</a:t>
            </a:r>
            <a:endParaRPr lang="ru-RU" sz="20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priem.kazgau.ru/files/docs/2019/novosti_2019/spiski/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71514"/>
            <a:ext cx="928694" cy="928694"/>
          </a:xfrm>
          <a:prstGeom prst="rect">
            <a:avLst/>
          </a:prstGeom>
          <a:noFill/>
        </p:spPr>
      </p:pic>
      <p:pic>
        <p:nvPicPr>
          <p:cNvPr id="2052" name="Picture 4" descr="https://tu-144.kai.ru/image/journal/article?img_id=10557520&amp;t=155608148838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00438"/>
            <a:ext cx="785818" cy="10477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Стороны договора о целевом обучении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Заказчик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Гражданин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Работодатель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ВУЗ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3428992" y="2214554"/>
            <a:ext cx="2000264" cy="1214446"/>
          </a:xfrm>
          <a:prstGeom prst="striped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57818" y="2357430"/>
            <a:ext cx="32861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Обязательные стороны договора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3428992" y="3857628"/>
            <a:ext cx="2000264" cy="1214446"/>
          </a:xfrm>
          <a:prstGeom prst="striped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429256" y="4000504"/>
            <a:ext cx="32861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Необязательные стороны договора</a:t>
            </a:r>
          </a:p>
          <a:p>
            <a:pPr algn="ctr"/>
            <a:r>
              <a:rPr lang="ru-RU" sz="1400" i="1" dirty="0" smtClean="0"/>
              <a:t>(</a:t>
            </a:r>
            <a:r>
              <a:rPr lang="ru-RU" sz="1600" i="1" dirty="0" smtClean="0"/>
              <a:t>включаются в число сторон договора по инициативе Заказчика или Гражданина)</a:t>
            </a:r>
            <a:endParaRPr lang="ru-RU" sz="1400" i="1" dirty="0"/>
          </a:p>
        </p:txBody>
      </p:sp>
      <p:pic>
        <p:nvPicPr>
          <p:cNvPr id="1026" name="Picture 2" descr="https://avatars.mds.yandex.net/get-pdb/1705881/9ecab157-c828-4440-99b9-dc4dc0c793f1/s1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5500678"/>
            <a:ext cx="1357322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Кто может выступать в качестве заказчика целевого договора?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82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857364"/>
            <a:ext cx="357190" cy="357190"/>
          </a:xfrm>
          <a:prstGeom prst="rect">
            <a:avLst/>
          </a:prstGeom>
          <a:noFill/>
        </p:spPr>
      </p:pic>
      <p:pic>
        <p:nvPicPr>
          <p:cNvPr id="11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786058"/>
            <a:ext cx="357190" cy="357190"/>
          </a:xfrm>
          <a:prstGeom prst="rect">
            <a:avLst/>
          </a:prstGeom>
          <a:noFill/>
        </p:spPr>
      </p:pic>
      <p:pic>
        <p:nvPicPr>
          <p:cNvPr id="12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307" y="3382475"/>
            <a:ext cx="357190" cy="357190"/>
          </a:xfrm>
          <a:prstGeom prst="rect">
            <a:avLst/>
          </a:prstGeom>
          <a:noFill/>
        </p:spPr>
      </p:pic>
      <p:pic>
        <p:nvPicPr>
          <p:cNvPr id="13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821909"/>
            <a:ext cx="357190" cy="357190"/>
          </a:xfrm>
          <a:prstGeom prst="rect">
            <a:avLst/>
          </a:prstGeom>
          <a:noFill/>
        </p:spPr>
      </p:pic>
      <p:pic>
        <p:nvPicPr>
          <p:cNvPr id="14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828" y="4581128"/>
            <a:ext cx="357190" cy="35719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214414" y="1643050"/>
            <a:ext cx="7572428" cy="92333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1. Федеральные государственные органы, органы государственной власти субъектов Российской Федерации, органы местного самоуправления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14414" y="2641487"/>
            <a:ext cx="7572428" cy="646331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2. Государственные и муниципальные учреждения, унитарные предприятия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4414" y="3356992"/>
            <a:ext cx="7572428" cy="36933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3. Государственные корпорации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14414" y="3769823"/>
            <a:ext cx="7572428" cy="36933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4. Государственные компании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29778" y="4234503"/>
            <a:ext cx="7572428" cy="120032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5. Организации, включенные в сводный реестр организаций оборонно-промышленного комплекса, формируемые в соответствии с частью 2 статьи 21 Федерального закона от 31 декабря 2014 года № 488-ФЗ «О промышленной политике в Российской Федерации»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22" name="Picture 2" descr="http://priem.kazgau.ru/files/docs/2019/novosti_2019/spiski/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786454"/>
            <a:ext cx="928694" cy="928694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1214414" y="5506066"/>
            <a:ext cx="7572428" cy="92333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6. Хозяйственные общества, в уставном капитале которых присутствует доля Российской Федерации, субъекта Российской Федерации или муниципального образования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24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828" y="5733256"/>
            <a:ext cx="357190" cy="357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Кто может выступать в качестве заказчика целевого договора?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4714876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58" y="6429396"/>
            <a:ext cx="4214842" cy="428604"/>
          </a:xfrm>
          <a:prstGeom prst="rect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82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857364"/>
            <a:ext cx="357190" cy="357190"/>
          </a:xfrm>
          <a:prstGeom prst="rect">
            <a:avLst/>
          </a:prstGeom>
          <a:noFill/>
        </p:spPr>
      </p:pic>
      <p:pic>
        <p:nvPicPr>
          <p:cNvPr id="11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786058"/>
            <a:ext cx="357190" cy="357190"/>
          </a:xfrm>
          <a:prstGeom prst="rect">
            <a:avLst/>
          </a:prstGeom>
          <a:noFill/>
        </p:spPr>
      </p:pic>
      <p:pic>
        <p:nvPicPr>
          <p:cNvPr id="12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643314"/>
            <a:ext cx="357190" cy="357190"/>
          </a:xfrm>
          <a:prstGeom prst="rect">
            <a:avLst/>
          </a:prstGeom>
          <a:noFill/>
        </p:spPr>
      </p:pic>
      <p:pic>
        <p:nvPicPr>
          <p:cNvPr id="14" name="Picture 2" descr="https://www.southernsoftware.com/img/Red-check-mark-transparent-background-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4929198"/>
            <a:ext cx="357190" cy="35719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188122" y="1712793"/>
            <a:ext cx="7572428" cy="646331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7. Акционерные общества, акции которых находятся в собственности или в доверительном управлении государственной корпорации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4414" y="2641487"/>
            <a:ext cx="7572428" cy="646331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8. Дочерние хозяйственные общества организаций, указанных в </a:t>
            </a:r>
            <a:r>
              <a:rPr lang="ru-RU" b="1" dirty="0" err="1" smtClean="0">
                <a:solidFill>
                  <a:srgbClr val="0070C0"/>
                </a:solidFill>
              </a:rPr>
              <a:t>пп</a:t>
            </a:r>
            <a:r>
              <a:rPr lang="ru-RU" b="1" dirty="0" smtClean="0">
                <a:solidFill>
                  <a:srgbClr val="0070C0"/>
                </a:solidFill>
              </a:rPr>
              <a:t>. 4, 6, 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88122" y="3384679"/>
            <a:ext cx="7572428" cy="92333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9. Организации, которые созданы государственными корпорациями или переданы государственным корпорациям в соответствии с положениями федеральных законов об указанных корпорациях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5" name="Picture 2" descr="http://priem.kazgau.ru/files/docs/2019/novosti_2019/spiski/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715016"/>
            <a:ext cx="928694" cy="928694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1214414" y="4437112"/>
            <a:ext cx="7572428" cy="1477328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10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  <a:r>
              <a:rPr lang="ru-RU" b="1" dirty="0" smtClean="0">
                <a:solidFill>
                  <a:srgbClr val="0070C0"/>
                </a:solidFill>
              </a:rPr>
              <a:t>Организации, признанные </a:t>
            </a:r>
            <a:r>
              <a:rPr lang="ru-RU" b="1" dirty="0">
                <a:solidFill>
                  <a:srgbClr val="0070C0"/>
                </a:solidFill>
              </a:rPr>
              <a:t>сельскохозяйственными товаропроизводителями в соответствии с частью 1 статьи 3 Федерального закона от 29 декабря 2006 года № 264-ФЗ «О развитии сельского хозяйства» , по </a:t>
            </a:r>
            <a:r>
              <a:rPr lang="ru-RU" b="1" dirty="0">
                <a:solidFill>
                  <a:srgbClr val="FF0000"/>
                </a:solidFill>
              </a:rPr>
              <a:t>направлениям подготовки и специальностям сфер сельского хозяйства и </a:t>
            </a:r>
            <a:r>
              <a:rPr lang="ru-RU" b="1" dirty="0" smtClean="0">
                <a:solidFill>
                  <a:srgbClr val="FF0000"/>
                </a:solidFill>
              </a:rPr>
              <a:t>инженерии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787</Words>
  <Application>Microsoft Office PowerPoint</Application>
  <PresentationFormat>Экран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 Особенности приема  на целевое обучение  в Ачинский филиал Красноярский ГАУ</vt:lpstr>
      <vt:lpstr>Нормативно-правовая база целевого обучения</vt:lpstr>
      <vt:lpstr>Что такое целевое обучение?</vt:lpstr>
      <vt:lpstr>Варианты заключения договора о целевом обучении</vt:lpstr>
      <vt:lpstr>Презентация PowerPoint</vt:lpstr>
      <vt:lpstr>Существенные условия договора</vt:lpstr>
      <vt:lpstr>Стороны договора о целевом обучении</vt:lpstr>
      <vt:lpstr>Кто может выступать в качестве заказчика целевого договора?</vt:lpstr>
      <vt:lpstr>Кто может выступать в качестве заказчика целевого договора?</vt:lpstr>
      <vt:lpstr>Как заключить договор организациям АПК, которые не могут выступать в качестве заказчика?</vt:lpstr>
      <vt:lpstr>Особенности заключения договора о целевом обучении</vt:lpstr>
      <vt:lpstr>Направления подготовки, на которые выделены места в рамках целевой квоты</vt:lpstr>
      <vt:lpstr>Алгоритм поступления на места по целевой квоте</vt:lpstr>
      <vt:lpstr>Особенности приема документов</vt:lpstr>
      <vt:lpstr>Контактная информация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приема на целевое обучение в Красноярский ГАУ</dc:title>
  <dc:creator>admin</dc:creator>
  <cp:lastModifiedBy>Сталина Кучинская</cp:lastModifiedBy>
  <cp:revision>88</cp:revision>
  <dcterms:created xsi:type="dcterms:W3CDTF">2020-06-01T07:26:54Z</dcterms:created>
  <dcterms:modified xsi:type="dcterms:W3CDTF">2022-06-09T03:22:10Z</dcterms:modified>
</cp:coreProperties>
</file>